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Quattrocento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i0D1Kf6PNO6vBeBdSY6yIfs4Zz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Quattrocento-regular.fntdata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font" Target="fonts/Quattrocen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324125" y="1761175"/>
            <a:ext cx="8230200" cy="2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Indicadores de comercio exterior: balanza comercial, exportaciones e importaciones</a:t>
            </a:r>
            <a:endParaRPr b="0" i="0" sz="440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6324124" y="4936212"/>
            <a:ext cx="746855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El comercio exterior desempeña un papel crucial en la economía de un país. Los principales indicadores son la balanza comercial, las exportaciones y las importaciones, los cuales analizaremos en detalle a lo largo de esta presentación.</a:t>
            </a:r>
            <a:endParaRPr b="0" i="0" sz="185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123332"/>
          </a:solidFill>
          <a:ln cap="flat" cmpd="sng" w="9525">
            <a:solidFill>
              <a:srgbClr val="1233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/>
          <p:nvPr/>
        </p:nvSpPr>
        <p:spPr>
          <a:xfrm>
            <a:off x="745927" y="898446"/>
            <a:ext cx="7585829" cy="626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3900"/>
              <a:buFont typeface="Quattrocento"/>
              <a:buNone/>
            </a:pPr>
            <a:r>
              <a:rPr b="0" i="0" lang="en-US" sz="39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Conclusiones y recomendaciones</a:t>
            </a:r>
            <a:endParaRPr b="0" i="0" sz="3900" u="none" cap="none" strike="noStrike"/>
          </a:p>
        </p:txBody>
      </p:sp>
      <p:pic>
        <p:nvPicPr>
          <p:cNvPr descr="preencoded.png" id="208" name="Google Shape;2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927" y="1844993"/>
            <a:ext cx="1065728" cy="189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>
            <a:off x="2131338" y="2058114"/>
            <a:ext cx="2507575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50"/>
              <a:buFont typeface="Quattrocento"/>
              <a:buNone/>
            </a:pPr>
            <a:r>
              <a:rPr b="0" i="0" lang="en-US" sz="19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Monitoreo Constante</a:t>
            </a:r>
            <a:endParaRPr b="0" i="0" sz="1950" u="none" cap="none" strike="noStrike"/>
          </a:p>
        </p:txBody>
      </p:sp>
      <p:sp>
        <p:nvSpPr>
          <p:cNvPr id="210" name="Google Shape;210;p10"/>
          <p:cNvSpPr/>
          <p:nvPr/>
        </p:nvSpPr>
        <p:spPr>
          <a:xfrm>
            <a:off x="2131338" y="2499360"/>
            <a:ext cx="6266736" cy="1022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Es importante realizar un seguimiento continuo de los indicadores de comercio exterior para detectar tendencias y oportunidades.</a:t>
            </a:r>
            <a:endParaRPr b="0" i="0" sz="1650" u="none" cap="none" strike="noStrike"/>
          </a:p>
        </p:txBody>
      </p:sp>
      <p:pic>
        <p:nvPicPr>
          <p:cNvPr descr="preencoded.png" id="211" name="Google Shape;21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927" y="3735467"/>
            <a:ext cx="1065728" cy="17050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/>
          <p:nvPr/>
        </p:nvSpPr>
        <p:spPr>
          <a:xfrm>
            <a:off x="2131338" y="3948589"/>
            <a:ext cx="3207306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50"/>
              <a:buFont typeface="Quattrocento"/>
              <a:buNone/>
            </a:pPr>
            <a:r>
              <a:rPr b="0" i="0" lang="en-US" sz="19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Diversificación de Mercados</a:t>
            </a:r>
            <a:endParaRPr b="0" i="0" sz="1950" u="none" cap="none" strike="noStrike"/>
          </a:p>
        </p:txBody>
      </p:sp>
      <p:sp>
        <p:nvSpPr>
          <p:cNvPr id="213" name="Google Shape;213;p10"/>
          <p:cNvSpPr/>
          <p:nvPr/>
        </p:nvSpPr>
        <p:spPr>
          <a:xfrm>
            <a:off x="2131338" y="4389834"/>
            <a:ext cx="6266736" cy="681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Expandir la cartera de mercados y productos de exportación e importación puede mejorar la resiliencia comercial.</a:t>
            </a:r>
            <a:endParaRPr b="0" i="0" sz="1650" u="none" cap="none" strike="noStrike"/>
          </a:p>
        </p:txBody>
      </p:sp>
      <p:pic>
        <p:nvPicPr>
          <p:cNvPr descr="preencoded.png" id="214" name="Google Shape;21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927" y="5440561"/>
            <a:ext cx="1065728" cy="189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/>
          <p:nvPr/>
        </p:nvSpPr>
        <p:spPr>
          <a:xfrm>
            <a:off x="2131338" y="5653683"/>
            <a:ext cx="2507575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50"/>
              <a:buFont typeface="Quattrocento"/>
              <a:buNone/>
            </a:pPr>
            <a:r>
              <a:rPr b="0" i="0" lang="en-US" sz="19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Políticas Efectivas</a:t>
            </a:r>
            <a:endParaRPr b="0" i="0" sz="1950" u="none" cap="none" strike="noStrike"/>
          </a:p>
        </p:txBody>
      </p:sp>
      <p:sp>
        <p:nvSpPr>
          <p:cNvPr id="216" name="Google Shape;216;p10"/>
          <p:cNvSpPr/>
          <p:nvPr/>
        </p:nvSpPr>
        <p:spPr>
          <a:xfrm>
            <a:off x="2131338" y="6094928"/>
            <a:ext cx="6266736" cy="1022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El diseño e implementación de políticas comerciales adecuadas es fundamental para aprovechar las oportunidades del comercio exterior.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837724" y="814745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¿Qué es la balanza comercial?</a:t>
            </a:r>
            <a:endParaRPr b="0" i="0" sz="440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837724" y="2850952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1047155" y="2951202"/>
            <a:ext cx="119658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b="0" i="0" lang="en-US" sz="2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b="0" i="0" sz="26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1615559" y="285095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Definición</a:t>
            </a:r>
            <a:endParaRPr b="0" i="0" sz="22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1615559" y="3346490"/>
            <a:ext cx="2836783" cy="2298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La balanza comercial es la diferencia entre el valor de las exportaciones y el valor de las importaciones de un país durante un período determinado.</a:t>
            </a:r>
            <a:endParaRPr b="0" i="0" sz="185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4691658" y="2850952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4870252" y="2951202"/>
            <a:ext cx="18121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b="0" i="0" lang="en-US" sz="2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b="0" i="0" sz="265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5469493" y="285095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Superávit vs. Déficit</a:t>
            </a:r>
            <a:endParaRPr b="0" i="0" sz="22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5469493" y="3346490"/>
            <a:ext cx="2836783" cy="2298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La balanza puede presentar un saldo positivo (superávit) o negativo (déficit), lo cual tiene implicaciones para la economía nacional.</a:t>
            </a:r>
            <a:endParaRPr b="0" i="0" sz="185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837724" y="6153150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1015008" y="6253401"/>
            <a:ext cx="18383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b="0" i="0" lang="en-US" sz="2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  <a:endParaRPr b="0" i="0" sz="265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1615559" y="615315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Indicador Clave</a:t>
            </a:r>
            <a:endParaRPr b="0" i="0" sz="220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1615559" y="6648688"/>
            <a:ext cx="669071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Es un indicador crucial para evaluar el desempeño y la competitividad de un país en el comercio internacional.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/>
          <p:nvPr/>
        </p:nvSpPr>
        <p:spPr>
          <a:xfrm>
            <a:off x="837724" y="2485787"/>
            <a:ext cx="9661684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Componentes de la balanza comercial</a:t>
            </a:r>
            <a:endParaRPr b="0" i="0" sz="44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Exportaciones</a:t>
            </a:r>
            <a:endParaRPr b="0" i="0" sz="220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837724" y="4379357"/>
            <a:ext cx="39285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Bienes y servicios producidos en el país y vendidos a otros países.</a:t>
            </a:r>
            <a:endParaRPr b="0" i="0" sz="18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Importaciones</a:t>
            </a:r>
            <a:endParaRPr b="0" i="0" sz="22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Bienes y servicios adquiridos de otros países y consumidos o utilizados dentro del país.</a:t>
            </a:r>
            <a:endParaRPr b="0" i="0" sz="18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Saldo</a:t>
            </a:r>
            <a:endParaRPr b="0" i="0" sz="220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La diferencia entre el valor de las exportaciones y de las importaciones.</a:t>
            </a:r>
            <a:endParaRPr b="0" i="0" sz="18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123332"/>
          </a:solidFill>
          <a:ln cap="flat" cmpd="sng" w="9525">
            <a:solidFill>
              <a:srgbClr val="1233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837724" y="3930968"/>
            <a:ext cx="11284148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Exportaciones: definición, tipos y tendencias</a:t>
            </a:r>
            <a:endParaRPr b="0" i="0" sz="44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837724" y="5263158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1047155" y="5363408"/>
            <a:ext cx="119658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b="0" i="0" lang="en-US" sz="2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b="0" i="0" sz="26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1615559" y="526315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Definición</a:t>
            </a:r>
            <a:endParaRPr b="0" i="0" sz="22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1615559" y="5758696"/>
            <a:ext cx="3380899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Las exportaciones son los bienes y servicios producidos en un país y vendidos a otros países.</a:t>
            </a:r>
            <a:endParaRPr b="0" i="0" sz="185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5235773" y="5263158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5414367" y="5363408"/>
            <a:ext cx="18121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b="0" i="0" lang="en-US" sz="2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b="0" i="0" sz="265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6013609" y="5263158"/>
            <a:ext cx="296275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Tipos de Exportaciones</a:t>
            </a:r>
            <a:endParaRPr b="0" i="0" sz="220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6013609" y="5758696"/>
            <a:ext cx="3380899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Pueden ser de productos primarios, manufacturas, servicios, entre otros.</a:t>
            </a:r>
            <a:endParaRPr b="0" i="0" sz="185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9633823" y="5263158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9811107" y="5363408"/>
            <a:ext cx="18383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b="0" i="0" lang="en-US" sz="2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  <a:endParaRPr b="0" i="0" sz="265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10411658" y="526315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Tendencias</a:t>
            </a:r>
            <a:endParaRPr b="0" i="0" sz="220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10411658" y="5758696"/>
            <a:ext cx="3380899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Las exportaciones pueden mostrar patrones de crecimiento, estancamiento o declive a lo largo del tiempo.</a:t>
            </a:r>
            <a:endParaRPr b="0" i="0" sz="185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123332"/>
          </a:solidFill>
          <a:ln cap="flat" cmpd="sng" w="9525">
            <a:solidFill>
              <a:srgbClr val="1233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837724" y="3930968"/>
            <a:ext cx="11374874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Importaciones: definición, tipos y tendencias</a:t>
            </a:r>
            <a:endParaRPr b="0" i="0" sz="440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837724" y="5263158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1047155" y="5363408"/>
            <a:ext cx="119658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b="0" i="0" lang="en-US" sz="2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b="0" i="0" sz="265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1615559" y="526315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Definición</a:t>
            </a:r>
            <a:endParaRPr b="0" i="0" sz="220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1615559" y="5758696"/>
            <a:ext cx="3380899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Las importaciones son los bienes y servicios adquiridos de otros países para su consumo o uso dentro del país.</a:t>
            </a:r>
            <a:endParaRPr b="0" i="0" sz="185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5235773" y="5263158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5414367" y="5363408"/>
            <a:ext cx="18121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b="0" i="0" lang="en-US" sz="2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b="0" i="0" sz="26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6013609" y="5263158"/>
            <a:ext cx="3008114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Tipos de Importaciones</a:t>
            </a:r>
            <a:endParaRPr b="0" i="0" sz="220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6013609" y="5758696"/>
            <a:ext cx="3380899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Pueden ser de materias primas, bienes de capital, bienes de consumo, entre otros.</a:t>
            </a:r>
            <a:endParaRPr b="0" i="0" sz="18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9633823" y="5263158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9811107" y="5363408"/>
            <a:ext cx="18383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b="0" i="0" lang="en-US" sz="2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  <a:endParaRPr b="0" i="0" sz="265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10411658" y="526315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Tendencias</a:t>
            </a:r>
            <a:endParaRPr b="0" i="0" sz="220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10411658" y="5758696"/>
            <a:ext cx="3380899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Las importaciones también pueden mostrar patrones de crecimiento, estancamiento o declive a lo largo del tiempo.</a:t>
            </a:r>
            <a:endParaRPr b="0" i="0" sz="185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123332"/>
          </a:solidFill>
          <a:ln cap="flat" cmpd="sng" w="9525">
            <a:solidFill>
              <a:srgbClr val="1233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837724" y="4017764"/>
            <a:ext cx="7484507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Saldo de la balanza comercial</a:t>
            </a:r>
            <a:endParaRPr b="0" i="0" sz="440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837724" y="5080754"/>
            <a:ext cx="4158734" cy="2123242"/>
          </a:xfrm>
          <a:prstGeom prst="roundRect">
            <a:avLst>
              <a:gd fmla="val 1691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1077039" y="532007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Superávit</a:t>
            </a:r>
            <a:endParaRPr b="0" i="0" sz="220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1077039" y="5815608"/>
            <a:ext cx="368010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Cuando el valor de las exportaciones supera al de las importaciones.</a:t>
            </a:r>
            <a:endParaRPr b="0" i="0" sz="185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5235773" y="5080754"/>
            <a:ext cx="4158734" cy="2123242"/>
          </a:xfrm>
          <a:prstGeom prst="roundRect">
            <a:avLst>
              <a:gd fmla="val 1691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5475089" y="532007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Déficit</a:t>
            </a:r>
            <a:endParaRPr b="0" i="0" sz="220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5475089" y="5815608"/>
            <a:ext cx="368010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Cuando el valor de las importaciones supera al de las exportaciones.</a:t>
            </a:r>
            <a:endParaRPr b="0" i="0" sz="185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9633823" y="5080754"/>
            <a:ext cx="4158734" cy="2123242"/>
          </a:xfrm>
          <a:prstGeom prst="roundRect">
            <a:avLst>
              <a:gd fmla="val 1691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9873139" y="532007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Equilibrio</a:t>
            </a:r>
            <a:endParaRPr b="0" i="0" sz="2200" u="none" cap="none" strike="noStrike"/>
          </a:p>
        </p:txBody>
      </p:sp>
      <p:sp>
        <p:nvSpPr>
          <p:cNvPr id="147" name="Google Shape;147;p6"/>
          <p:cNvSpPr/>
          <p:nvPr/>
        </p:nvSpPr>
        <p:spPr>
          <a:xfrm>
            <a:off x="9873139" y="5815608"/>
            <a:ext cx="368010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Cuando el valor de las exportaciones y las importaciones es igual.</a:t>
            </a:r>
            <a:endParaRPr b="0" i="0" sz="1850" u="none" cap="none" strike="noStrike"/>
          </a:p>
        </p:txBody>
      </p:sp>
      <p:sp>
        <p:nvSpPr>
          <p:cNvPr id="148" name="Google Shape;148;p6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123332"/>
          </a:solidFill>
          <a:ln cap="flat" cmpd="sng" w="9525">
            <a:solidFill>
              <a:srgbClr val="1233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>
            <a:off x="837724" y="2133719"/>
            <a:ext cx="12954952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Indicadores de desempeño de la balanza comercial</a:t>
            </a:r>
            <a:endParaRPr b="0" i="0" sz="440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837724" y="414004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Tasa de Cobertura</a:t>
            </a:r>
            <a:endParaRPr b="0" i="0" sz="220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837724" y="4731306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Relación porcentual entre el valor de las exportaciones y el valor de las importaciones.</a:t>
            </a:r>
            <a:endParaRPr b="0" i="0" sz="185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5357813" y="414004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Grado de Apertura</a:t>
            </a:r>
            <a:endParaRPr b="0" i="0" sz="22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5357813" y="4731306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Relación entre el comercio exterior (exportaciones + importaciones) y el PIB.</a:t>
            </a:r>
            <a:endParaRPr b="0" i="0" sz="185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9877901" y="414004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Nivel de Dependencia</a:t>
            </a:r>
            <a:endParaRPr b="0" i="0" sz="220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9877901" y="4731306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Relación entre las importaciones y el PIB, que indica la dependencia de insumos del exterior.</a:t>
            </a:r>
            <a:endParaRPr b="0" i="0" sz="185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123332"/>
          </a:solidFill>
          <a:ln cap="flat" cmpd="sng" w="9525">
            <a:solidFill>
              <a:srgbClr val="1233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760690" y="725448"/>
            <a:ext cx="7622619" cy="1278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000"/>
              <a:buFont typeface="Quattrocento"/>
              <a:buNone/>
            </a:pPr>
            <a:r>
              <a:rPr b="0" i="0" lang="en-US" sz="40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Análisis de las exportaciones e importaciones</a:t>
            </a:r>
            <a:endParaRPr b="0" i="0" sz="4000" u="none" cap="none" strike="noStrike"/>
          </a:p>
        </p:txBody>
      </p:sp>
      <p:sp>
        <p:nvSpPr>
          <p:cNvPr id="169" name="Google Shape;169;p8"/>
          <p:cNvSpPr/>
          <p:nvPr/>
        </p:nvSpPr>
        <p:spPr>
          <a:xfrm>
            <a:off x="1071443" y="2329696"/>
            <a:ext cx="30480" cy="5174456"/>
          </a:xfrm>
          <a:prstGeom prst="roundRect">
            <a:avLst>
              <a:gd fmla="val 106962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"/>
          <p:cNvSpPr/>
          <p:nvPr/>
        </p:nvSpPr>
        <p:spPr>
          <a:xfrm>
            <a:off x="1300698" y="2803327"/>
            <a:ext cx="760690" cy="30480"/>
          </a:xfrm>
          <a:prstGeom prst="roundRect">
            <a:avLst>
              <a:gd fmla="val 106962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842189" y="2574131"/>
            <a:ext cx="488990" cy="488990"/>
          </a:xfrm>
          <a:prstGeom prst="roundRect">
            <a:avLst>
              <a:gd fmla="val 6667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1032331" y="2665214"/>
            <a:ext cx="108585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400"/>
              <a:buFont typeface="Quattrocento"/>
              <a:buNone/>
            </a:pPr>
            <a:r>
              <a:rPr b="0" i="0" lang="en-US" sz="24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b="0" i="0" sz="240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2282071" y="2546985"/>
            <a:ext cx="2556986" cy="319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000"/>
              <a:buFont typeface="Quattrocento"/>
              <a:buNone/>
            </a:pPr>
            <a:r>
              <a:rPr b="0" i="0" lang="en-US" sz="20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Composición</a:t>
            </a:r>
            <a:endParaRPr b="0" i="0" sz="20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2282071" y="2997041"/>
            <a:ext cx="6101239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00"/>
              <a:buFont typeface="Quattrocento"/>
              <a:buNone/>
            </a:pPr>
            <a:r>
              <a:rPr b="0" i="0" lang="en-US" sz="1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Analizar la estructura y distribución de las exportaciones e importaciones por sectores y productos.</a:t>
            </a:r>
            <a:endParaRPr b="0" i="0" sz="170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1300698" y="4600575"/>
            <a:ext cx="760690" cy="30480"/>
          </a:xfrm>
          <a:prstGeom prst="roundRect">
            <a:avLst>
              <a:gd fmla="val 106962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842189" y="4371380"/>
            <a:ext cx="488990" cy="488990"/>
          </a:xfrm>
          <a:prstGeom prst="roundRect">
            <a:avLst>
              <a:gd fmla="val 6667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1004471" y="4462463"/>
            <a:ext cx="164425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400"/>
              <a:buFont typeface="Quattrocento"/>
              <a:buNone/>
            </a:pPr>
            <a:r>
              <a:rPr b="0" i="0" lang="en-US" sz="24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b="0" i="0" sz="240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2282071" y="4344233"/>
            <a:ext cx="2556986" cy="319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000"/>
              <a:buFont typeface="Quattrocento"/>
              <a:buNone/>
            </a:pPr>
            <a:r>
              <a:rPr b="0" i="0" lang="en-US" sz="20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Diversificación</a:t>
            </a:r>
            <a:endParaRPr b="0" i="0" sz="200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2282071" y="4794290"/>
            <a:ext cx="6101239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00"/>
              <a:buFont typeface="Quattrocento"/>
              <a:buNone/>
            </a:pPr>
            <a:r>
              <a:rPr b="0" i="0" lang="en-US" sz="1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Evaluar el grado de concentración o dispersión de los mercados y productos de exportación e importación.</a:t>
            </a:r>
            <a:endParaRPr b="0" i="0" sz="1700" u="none" cap="none" strike="noStrike"/>
          </a:p>
        </p:txBody>
      </p:sp>
      <p:sp>
        <p:nvSpPr>
          <p:cNvPr id="180" name="Google Shape;180;p8"/>
          <p:cNvSpPr/>
          <p:nvPr/>
        </p:nvSpPr>
        <p:spPr>
          <a:xfrm>
            <a:off x="1300698" y="6397823"/>
            <a:ext cx="760690" cy="30480"/>
          </a:xfrm>
          <a:prstGeom prst="roundRect">
            <a:avLst>
              <a:gd fmla="val 106962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842189" y="6168628"/>
            <a:ext cx="488990" cy="488990"/>
          </a:xfrm>
          <a:prstGeom prst="roundRect">
            <a:avLst>
              <a:gd fmla="val 6667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1003161" y="6259711"/>
            <a:ext cx="166926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400"/>
              <a:buFont typeface="Quattrocento"/>
              <a:buNone/>
            </a:pPr>
            <a:r>
              <a:rPr b="0" i="0" lang="en-US" sz="24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  <a:endParaRPr b="0" i="0" sz="2400" u="none" cap="none" strike="noStrike"/>
          </a:p>
        </p:txBody>
      </p:sp>
      <p:sp>
        <p:nvSpPr>
          <p:cNvPr id="183" name="Google Shape;183;p8"/>
          <p:cNvSpPr/>
          <p:nvPr/>
        </p:nvSpPr>
        <p:spPr>
          <a:xfrm>
            <a:off x="2282071" y="6141482"/>
            <a:ext cx="2602825" cy="319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000"/>
              <a:buFont typeface="Quattrocento"/>
              <a:buNone/>
            </a:pPr>
            <a:r>
              <a:rPr b="0" i="0" lang="en-US" sz="20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Ventajas Comparativas</a:t>
            </a:r>
            <a:endParaRPr b="0" i="0" sz="2000" u="none" cap="none" strike="noStrike"/>
          </a:p>
        </p:txBody>
      </p:sp>
      <p:sp>
        <p:nvSpPr>
          <p:cNvPr id="184" name="Google Shape;184;p8"/>
          <p:cNvSpPr/>
          <p:nvPr/>
        </p:nvSpPr>
        <p:spPr>
          <a:xfrm>
            <a:off x="2282071" y="6591538"/>
            <a:ext cx="6101239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00"/>
              <a:buFont typeface="Quattrocento"/>
              <a:buNone/>
            </a:pPr>
            <a:r>
              <a:rPr b="0" i="0" lang="en-US" sz="1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Identificar los sectores o productos en los que el país tiene una mejor posición competitiva a nivel internacional.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9"/>
          <p:cNvSpPr/>
          <p:nvPr/>
        </p:nvSpPr>
        <p:spPr>
          <a:xfrm>
            <a:off x="661035" y="519351"/>
            <a:ext cx="7821930" cy="1111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3450"/>
              <a:buFont typeface="Quattrocento"/>
              <a:buNone/>
            </a:pPr>
            <a:r>
              <a:rPr b="0" i="0" lang="en-US" sz="34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Importancia de los indicadores de comercio exterior</a:t>
            </a:r>
            <a:endParaRPr b="0" i="0" sz="3450" u="none" cap="none" strike="noStrike"/>
          </a:p>
        </p:txBody>
      </p:sp>
      <p:pic>
        <p:nvPicPr>
          <p:cNvPr descr="preencoded.png" id="192" name="Google Shape;1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35" y="1913692"/>
            <a:ext cx="472202" cy="47220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661035" y="2574727"/>
            <a:ext cx="2222183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00"/>
              <a:buFont typeface="Quattrocento"/>
              <a:buNone/>
            </a:pPr>
            <a:r>
              <a:rPr b="0" i="0" lang="en-US" sz="1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Toma de Decisiones</a:t>
            </a:r>
            <a:endParaRPr b="0" i="0" sz="1700" u="none" cap="none" strike="noStrike"/>
          </a:p>
        </p:txBody>
      </p:sp>
      <p:sp>
        <p:nvSpPr>
          <p:cNvPr id="194" name="Google Shape;194;p9"/>
          <p:cNvSpPr/>
          <p:nvPr/>
        </p:nvSpPr>
        <p:spPr>
          <a:xfrm>
            <a:off x="661035" y="2965609"/>
            <a:ext cx="7821930" cy="604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450"/>
              <a:buFont typeface="Quattrocento"/>
              <a:buNone/>
            </a:pPr>
            <a:r>
              <a:rPr b="0" i="0" lang="en-US" sz="14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Los indicadores brindan información clave para la formulación de políticas y estrategias comerciales.</a:t>
            </a:r>
            <a:endParaRPr b="0" i="0" sz="1450" u="none" cap="none" strike="noStrike"/>
          </a:p>
        </p:txBody>
      </p:sp>
      <p:pic>
        <p:nvPicPr>
          <p:cNvPr descr="preencoded.png" id="195" name="Google Shape;19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035" y="4136350"/>
            <a:ext cx="472202" cy="47220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/>
          <p:nvPr/>
        </p:nvSpPr>
        <p:spPr>
          <a:xfrm>
            <a:off x="661035" y="4797385"/>
            <a:ext cx="2222183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00"/>
              <a:buFont typeface="Quattrocento"/>
              <a:buNone/>
            </a:pPr>
            <a:r>
              <a:rPr b="0" i="0" lang="en-US" sz="1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Competitividad</a:t>
            </a:r>
            <a:endParaRPr b="0" i="0" sz="1700" u="none" cap="none" strike="noStrike"/>
          </a:p>
        </p:txBody>
      </p:sp>
      <p:sp>
        <p:nvSpPr>
          <p:cNvPr id="197" name="Google Shape;197;p9"/>
          <p:cNvSpPr/>
          <p:nvPr/>
        </p:nvSpPr>
        <p:spPr>
          <a:xfrm>
            <a:off x="661035" y="5188268"/>
            <a:ext cx="7821930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450"/>
              <a:buFont typeface="Quattrocento"/>
              <a:buNone/>
            </a:pPr>
            <a:r>
              <a:rPr b="0" i="0" lang="en-US" sz="14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Permiten evaluar la capacidad de un país para competir en los mercados internacionales.</a:t>
            </a:r>
            <a:endParaRPr b="0" i="0" sz="1450" u="none" cap="none" strike="noStrike"/>
          </a:p>
        </p:txBody>
      </p:sp>
      <p:pic>
        <p:nvPicPr>
          <p:cNvPr descr="preencoded.png" id="198" name="Google Shape;19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035" y="6056948"/>
            <a:ext cx="472202" cy="4722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/>
          <p:nvPr/>
        </p:nvSpPr>
        <p:spPr>
          <a:xfrm>
            <a:off x="661035" y="6717982"/>
            <a:ext cx="2438995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00"/>
              <a:buFont typeface="Quattrocento"/>
              <a:buNone/>
            </a:pPr>
            <a:r>
              <a:rPr b="0" i="0" lang="en-US" sz="1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Crecimiento Económico</a:t>
            </a:r>
            <a:endParaRPr b="0" i="0" sz="1700" u="none" cap="none" strike="noStrike"/>
          </a:p>
        </p:txBody>
      </p:sp>
      <p:sp>
        <p:nvSpPr>
          <p:cNvPr id="200" name="Google Shape;200;p9"/>
          <p:cNvSpPr/>
          <p:nvPr/>
        </p:nvSpPr>
        <p:spPr>
          <a:xfrm>
            <a:off x="661035" y="7108865"/>
            <a:ext cx="7821930" cy="604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450"/>
              <a:buFont typeface="Quattrocento"/>
              <a:buNone/>
            </a:pPr>
            <a:r>
              <a:rPr b="0" i="0" lang="en-US" sz="14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El desempeño del comercio exterior incide directamente en el crecimiento y desarrollo económico del país.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2024-11-04T14:41:10Z</dcterms:created>
  <dc:creator>PptxGenJS</dc:creator>
</cp:coreProperties>
</file>